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71" r:id="rId3"/>
    <p:sldId id="269" r:id="rId4"/>
    <p:sldId id="270" r:id="rId5"/>
    <p:sldId id="274" r:id="rId6"/>
    <p:sldId id="293" r:id="rId7"/>
    <p:sldId id="289" r:id="rId8"/>
    <p:sldId id="290" r:id="rId9"/>
    <p:sldId id="288" r:id="rId10"/>
    <p:sldId id="272" r:id="rId11"/>
    <p:sldId id="291" r:id="rId12"/>
    <p:sldId id="292" r:id="rId13"/>
    <p:sldId id="301" r:id="rId14"/>
    <p:sldId id="294" r:id="rId15"/>
    <p:sldId id="295" r:id="rId16"/>
    <p:sldId id="296" r:id="rId17"/>
    <p:sldId id="297" r:id="rId18"/>
    <p:sldId id="300" r:id="rId19"/>
    <p:sldId id="298" r:id="rId20"/>
    <p:sldId id="29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>
      <p:cViewPr varScale="1">
        <p:scale>
          <a:sx n="104" d="100"/>
          <a:sy n="104" d="100"/>
        </p:scale>
        <p:origin x="89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00130-2E24-4C4D-ABD3-F114F39B3A59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363A84-7089-3D48-810F-5997EE26D4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642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363A84-7089-3D48-810F-5997EE26D4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1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F389-B857-8891-819C-E01A431826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BD831-88BE-066A-278E-CED70C506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D96AE-14DA-813D-14C9-230F004C1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4F207B-7906-118F-C10E-9CC93EE97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CFDBA-2B08-C5D1-D319-6A16F2C6C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217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E831A-FCCE-C58E-4361-6C2984E82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B16AF-47F0-12A7-A9B5-68AAFD2696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DF9FD-EC9E-FFBC-06B0-166E6E1C3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6E980B-ABE3-F8E8-476B-83EC9F08C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F4562-4A86-3ACF-9451-D3A80036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471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AA298A-4A10-D63C-5582-7EB416F073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D0B83A-5F10-27C9-BB4C-509F64F7C3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EE4C2-9DDF-862E-6EF2-8C5C8BACC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8A14A-39FE-60D3-9259-DBA1E5ED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E3B75-AB66-954E-F623-1053A13A5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383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CB81-5B35-C6A2-1688-1160EA524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2A164A-F1D3-7689-E139-D093C8B97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57CB18-3AD7-F376-07F1-ED459203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BEAFA-E213-16E6-8450-CC3305A0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A22F-2DFE-F421-81EA-8649F8E1F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15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FECEA-3979-4CF9-4BE4-82BE6A6A5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5347D-968E-CE38-CE06-7A9DBE0413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13B9B-D0D4-0A3F-B672-0F924256A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5887-D1A3-B6A0-3B01-4D52C0474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EB835-69BD-306B-C7F8-01F36CE9E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18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EBC73-8BD6-9C14-E791-C4B63428E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5813D-DEBE-C7D9-E36C-989D059184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27DE5A-E950-1E1C-1AA3-07529CFC7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E63FA3-D578-059D-E724-0BDD17A30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B7D17A-F19D-DE88-8D04-E2D66F65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6F724-898D-75ED-0D52-8AD5090E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3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54E7-5282-B138-C5AE-9B84A6E7C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732F6A-A2D6-8E00-752A-F82E7E2010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A53A74-105E-A4B0-45C8-C1C82F397C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ECC4B6-5024-20AE-1E29-90B5EF77E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6D787-09AE-1F91-202F-44C5EEFBBD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813F6E-3B61-130F-2800-AA700D610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B83860-A13D-0807-7E5E-4B32D96A98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3F909D-D70F-3D7A-D0EA-FBB85CE1D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9055D-D08F-AE41-C774-A03773B2F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0E7CEE-4169-F3DC-A8E4-1B5B7097B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1129B-2B54-D895-2962-4FF5341D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540E46-9B88-517D-3A93-864725AE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2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E23C4D-7696-058A-7E24-206CD7AA3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6B9C8-88C4-6D73-2185-9A9548310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174F0-C727-C4DB-235D-B0C3B70AB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3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D6BEF-138F-8FF5-9B5B-3DA66C04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529D8-9645-4CC7-2FD9-2FA1F3C48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D3BBF-201C-E109-F2AE-F22C2678C6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52941-93E3-3F4A-6B95-D9DD8FCF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FB29BA-4B4B-50BC-362F-8D97ACEFB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413AA-8E53-C738-B897-453D05C7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78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31484-B435-7F19-9E52-41D9BA844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5A130E-3EC7-C95D-064E-7ACACA30E1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A8238-99DE-3534-B0E2-69966EDE3B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CEA85B-032E-1634-A78A-103A78DA1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2FAC4-BC9E-9E77-5697-9F732D59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374AE1-6960-C588-6768-953624E1B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992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A1617B-5362-A265-9A11-31FA7A661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0F87B9-EF96-25D9-2DB9-BACC483DB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4C901F-B4C0-B13C-0532-F45B169799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1B7416-60F0-8441-8A02-503394F00D8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E8BFAC-AAC6-63EC-BE7C-D9C0E0E966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561B9-3781-59B5-A229-8A8C1F4366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2BA04C-0EC9-0347-82CF-965071F3D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393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353A3069-8A21-9EF6-E9F2-1AEB421E9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7988" y="3672835"/>
            <a:ext cx="3278292" cy="2458718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B9AE114-8CAB-02BA-4E93-B69841499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753" y="3589863"/>
            <a:ext cx="3388920" cy="2541690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C05B2EA2-DBB6-2513-4197-2122CB8DB6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1540" y="726438"/>
            <a:ext cx="3388920" cy="2541689"/>
          </a:xfrm>
          <a:prstGeom prst="rect">
            <a:avLst/>
          </a:prstGeom>
        </p:spPr>
      </p:pic>
      <p:pic>
        <p:nvPicPr>
          <p:cNvPr id="7" name="Picture 6" descr="A graph of a cell&#10;&#10;Description automatically generated">
            <a:extLst>
              <a:ext uri="{FF2B5EF4-FFF2-40B4-BE49-F238E27FC236}">
                <a16:creationId xmlns:a16="http://schemas.microsoft.com/office/drawing/2014/main" id="{2239AD21-C360-34EB-2783-629C23C50F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112" y="726438"/>
            <a:ext cx="3278292" cy="2458718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">
            <a:extLst>
              <a:ext uri="{FF2B5EF4-FFF2-40B4-BE49-F238E27FC236}">
                <a16:creationId xmlns:a16="http://schemas.microsoft.com/office/drawing/2014/main" id="{6E9A72F8-59A5-7336-5AB2-99681AF804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67" y="651554"/>
            <a:ext cx="3525324" cy="2643993"/>
          </a:xfrm>
          <a:prstGeom prst="rect">
            <a:avLst/>
          </a:prstGeom>
        </p:spPr>
      </p:pic>
      <p:pic>
        <p:nvPicPr>
          <p:cNvPr id="13" name="Picture 1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5E81A186-A8EB-A38C-EBBB-188D98FC6E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245" y="3589863"/>
            <a:ext cx="3239769" cy="24298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7D7A802-D638-AB2F-5BBD-88888496B45E}"/>
              </a:ext>
            </a:extLst>
          </p:cNvPr>
          <p:cNvSpPr txBox="1"/>
          <p:nvPr/>
        </p:nvSpPr>
        <p:spPr>
          <a:xfrm>
            <a:off x="-12805" y="3990110"/>
            <a:ext cx="99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Noisy -&gt;</a:t>
            </a:r>
          </a:p>
        </p:txBody>
      </p:sp>
    </p:spTree>
    <p:extLst>
      <p:ext uri="{BB962C8B-B14F-4D97-AF65-F5344CB8AC3E}">
        <p14:creationId xmlns:p14="http://schemas.microsoft.com/office/powerpoint/2010/main" val="577607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6BC1-E588-D3AB-DE24-63360ACF9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D585C-2F3C-0B30-3165-EB62C99C9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45" y="173916"/>
            <a:ext cx="6530653" cy="6510168"/>
          </a:xfrm>
          <a:prstGeom prst="rect">
            <a:avLst/>
          </a:prstGeom>
        </p:spPr>
      </p:pic>
      <p:pic>
        <p:nvPicPr>
          <p:cNvPr id="6" name="Content Placeholder 5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E616F07F-318B-E9F3-D108-764F1B8EB8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39409" y="433107"/>
            <a:ext cx="6267780" cy="2515161"/>
          </a:xfrm>
        </p:spPr>
      </p:pic>
    </p:spTree>
    <p:extLst>
      <p:ext uri="{BB962C8B-B14F-4D97-AF65-F5344CB8AC3E}">
        <p14:creationId xmlns:p14="http://schemas.microsoft.com/office/powerpoint/2010/main" val="177705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B1044E-946D-149D-92D3-36E6C48AE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060" y="43037"/>
            <a:ext cx="6530439" cy="32330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061591B-C8FE-2A04-0898-5A04F6C6D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060" y="3624969"/>
            <a:ext cx="6587659" cy="32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309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1A0A5-EB1F-7176-18A7-8BA10FC6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88" y="3645920"/>
            <a:ext cx="6459537" cy="3212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7C9B87-F806-A902-39C1-89CB9A66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880" y="140267"/>
            <a:ext cx="6177457" cy="3071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1D75D3-D2A8-832C-8610-6B33CD784A1E}"/>
              </a:ext>
            </a:extLst>
          </p:cNvPr>
          <p:cNvSpPr txBox="1"/>
          <p:nvPr/>
        </p:nvSpPr>
        <p:spPr>
          <a:xfrm>
            <a:off x="760021" y="1496291"/>
            <a:ext cx="988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Bivalent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BB3C57-5C06-8510-4F75-726ADCCE6602}"/>
              </a:ext>
            </a:extLst>
          </p:cNvPr>
          <p:cNvSpPr txBox="1"/>
          <p:nvPr/>
        </p:nvSpPr>
        <p:spPr>
          <a:xfrm>
            <a:off x="576797" y="4992378"/>
            <a:ext cx="135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Monovalent</a:t>
            </a:r>
          </a:p>
        </p:txBody>
      </p:sp>
    </p:spTree>
    <p:extLst>
      <p:ext uri="{BB962C8B-B14F-4D97-AF65-F5344CB8AC3E}">
        <p14:creationId xmlns:p14="http://schemas.microsoft.com/office/powerpoint/2010/main" val="1332660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ell cycle&#10;&#10;Description automatically generated">
            <a:extLst>
              <a:ext uri="{FF2B5EF4-FFF2-40B4-BE49-F238E27FC236}">
                <a16:creationId xmlns:a16="http://schemas.microsoft.com/office/drawing/2014/main" id="{E349E5BB-5138-27B7-AD0F-CD2AD6AE1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302" y="436646"/>
            <a:ext cx="7772400" cy="3834634"/>
          </a:xfrm>
          <a:prstGeom prst="rect">
            <a:avLst/>
          </a:prstGeom>
        </p:spPr>
      </p:pic>
      <p:pic>
        <p:nvPicPr>
          <p:cNvPr id="4" name="Picture 3" descr="A mathematical equation with a plus and a positive and negative equation&#10;&#10;Description automatically generated with medium confidence">
            <a:extLst>
              <a:ext uri="{FF2B5EF4-FFF2-40B4-BE49-F238E27FC236}">
                <a16:creationId xmlns:a16="http://schemas.microsoft.com/office/drawing/2014/main" id="{894DD770-5F33-2CE2-577A-469F9A897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0" y="4919191"/>
            <a:ext cx="55880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7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963BF-9414-4261-53F2-B60DAFFE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34" y="342900"/>
            <a:ext cx="5692046" cy="5800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70A35-FB54-D3D5-F4E1-D28DA35A3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676" y="500062"/>
            <a:ext cx="5685290" cy="564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695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802D78-ADAA-A9A7-ACBF-1C2A7071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1" y="199877"/>
            <a:ext cx="7772400" cy="3831106"/>
          </a:xfrm>
          <a:prstGeom prst="rect">
            <a:avLst/>
          </a:prstGeom>
        </p:spPr>
      </p:pic>
      <p:pic>
        <p:nvPicPr>
          <p:cNvPr id="4" name="Picture 3" descr="A black and white screen with numbers&#10;&#10;Description automatically generated">
            <a:extLst>
              <a:ext uri="{FF2B5EF4-FFF2-40B4-BE49-F238E27FC236}">
                <a16:creationId xmlns:a16="http://schemas.microsoft.com/office/drawing/2014/main" id="{6725E724-A2BA-F7F7-40BA-68D36A46A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38" y="4733924"/>
            <a:ext cx="7772400" cy="160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721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oup of graphs showing different types of data&#10;&#10;Description automatically generated">
            <a:extLst>
              <a:ext uri="{FF2B5EF4-FFF2-40B4-BE49-F238E27FC236}">
                <a16:creationId xmlns:a16="http://schemas.microsoft.com/office/drawing/2014/main" id="{D7318D2F-F60B-5A7F-B908-770A2E452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171"/>
            <a:ext cx="5291666" cy="5399658"/>
          </a:xfrm>
          <a:prstGeom prst="rect">
            <a:avLst/>
          </a:prstGeom>
        </p:spPr>
      </p:pic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A3E87DE-F1E8-4E1D-64CD-56BD56C76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816239"/>
            <a:ext cx="5291667" cy="522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022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0158F-4235-B38B-BED9-2BBF8FE99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601662"/>
            <a:ext cx="7772400" cy="3831106"/>
          </a:xfrm>
          <a:prstGeom prst="rect">
            <a:avLst/>
          </a:prstGeom>
        </p:spPr>
      </p:pic>
      <p:pic>
        <p:nvPicPr>
          <p:cNvPr id="4" name="Picture 3" descr="A black and white screen with numbers and percentages&#10;&#10;Description automatically generated">
            <a:extLst>
              <a:ext uri="{FF2B5EF4-FFF2-40B4-BE49-F238E27FC236}">
                <a16:creationId xmlns:a16="http://schemas.microsoft.com/office/drawing/2014/main" id="{28DA1057-1578-EB5A-AD9E-D2310070C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400" y="4964112"/>
            <a:ext cx="7772400" cy="16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19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4565CB-7FBD-A80A-C4C0-EBB6640E4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0363" y="423691"/>
            <a:ext cx="6486342" cy="46545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9C52A7-B11C-0DCF-647C-81B001825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7" y="2095498"/>
            <a:ext cx="4117181" cy="866775"/>
          </a:xfrm>
          <a:prstGeom prst="rect">
            <a:avLst/>
          </a:prstGeom>
        </p:spPr>
      </p:pic>
      <p:pic>
        <p:nvPicPr>
          <p:cNvPr id="6" name="Picture 5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6FEF217-22B9-4457-563C-F51D7700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04" y="4492154"/>
            <a:ext cx="5332559" cy="987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048FA3-EF14-90A4-DA4D-7552BCF05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74" y="5754859"/>
            <a:ext cx="5915421" cy="596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758F8C-63ED-45B0-644B-582C30508E32}"/>
              </a:ext>
            </a:extLst>
          </p:cNvPr>
          <p:cNvSpPr txBox="1"/>
          <p:nvPr/>
        </p:nvSpPr>
        <p:spPr>
          <a:xfrm>
            <a:off x="177616" y="4032294"/>
            <a:ext cx="105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Bivalent: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FB173D-1CB3-BEEA-EA03-79FF90A93DBB}"/>
              </a:ext>
            </a:extLst>
          </p:cNvPr>
          <p:cNvSpPr txBox="1"/>
          <p:nvPr/>
        </p:nvSpPr>
        <p:spPr>
          <a:xfrm>
            <a:off x="37307" y="1569990"/>
            <a:ext cx="1420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Monovalent:</a:t>
            </a:r>
          </a:p>
        </p:txBody>
      </p:sp>
    </p:spTree>
    <p:extLst>
      <p:ext uri="{BB962C8B-B14F-4D97-AF65-F5344CB8AC3E}">
        <p14:creationId xmlns:p14="http://schemas.microsoft.com/office/powerpoint/2010/main" val="4235533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B50BD6-78E6-A781-ECD3-72E0BD7AB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48" y="575454"/>
            <a:ext cx="9920804" cy="28535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D36260-B2E3-D082-DC8F-F96DFA90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848" y="4004454"/>
            <a:ext cx="9920804" cy="2853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55C7F7-DBC0-A4BC-55CE-03F23246C34F}"/>
              </a:ext>
            </a:extLst>
          </p:cNvPr>
          <p:cNvSpPr txBox="1"/>
          <p:nvPr/>
        </p:nvSpPr>
        <p:spPr>
          <a:xfrm>
            <a:off x="5436204" y="187879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Alpha=0.25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90AB3E-F709-F77D-0845-7D0BE9B147E6}"/>
              </a:ext>
            </a:extLst>
          </p:cNvPr>
          <p:cNvSpPr txBox="1"/>
          <p:nvPr/>
        </p:nvSpPr>
        <p:spPr>
          <a:xfrm>
            <a:off x="5497919" y="3635122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Alpha=0.55</a:t>
            </a:r>
          </a:p>
        </p:txBody>
      </p:sp>
    </p:spTree>
    <p:extLst>
      <p:ext uri="{BB962C8B-B14F-4D97-AF65-F5344CB8AC3E}">
        <p14:creationId xmlns:p14="http://schemas.microsoft.com/office/powerpoint/2010/main" val="719160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ell&#10;&#10;Description automatically generated">
            <a:extLst>
              <a:ext uri="{FF2B5EF4-FFF2-40B4-BE49-F238E27FC236}">
                <a16:creationId xmlns:a16="http://schemas.microsoft.com/office/drawing/2014/main" id="{AA91A89F-24FE-5F0F-BD86-1AEE3CE0D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75" y="1926262"/>
            <a:ext cx="4998006" cy="3748507"/>
          </a:xfrm>
          <a:prstGeom prst="rect">
            <a:avLst/>
          </a:prstGeom>
        </p:spPr>
      </p:pic>
      <p:pic>
        <p:nvPicPr>
          <p:cNvPr id="5" name="Picture 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750A64F-D9BF-0510-EF01-C819F6BB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919" y="1926262"/>
            <a:ext cx="4998006" cy="3748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4BF75-AE53-654B-45C3-6702686BF0AE}"/>
              </a:ext>
            </a:extLst>
          </p:cNvPr>
          <p:cNvSpPr txBox="1"/>
          <p:nvPr/>
        </p:nvSpPr>
        <p:spPr>
          <a:xfrm>
            <a:off x="2576946" y="1306286"/>
            <a:ext cx="1843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500_B fits before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580EB4-08F1-640F-5C98-802EB050DE06}"/>
              </a:ext>
            </a:extLst>
          </p:cNvPr>
          <p:cNvSpPr txBox="1"/>
          <p:nvPr/>
        </p:nvSpPr>
        <p:spPr>
          <a:xfrm>
            <a:off x="7954489" y="1312822"/>
            <a:ext cx="2323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assay 500_B fits</a:t>
            </a:r>
          </a:p>
        </p:txBody>
      </p:sp>
    </p:spTree>
    <p:extLst>
      <p:ext uri="{BB962C8B-B14F-4D97-AF65-F5344CB8AC3E}">
        <p14:creationId xmlns:p14="http://schemas.microsoft.com/office/powerpoint/2010/main" val="35518117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7903F-5D2C-78C5-DBE6-009C1987E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237" y="918355"/>
            <a:ext cx="7772400" cy="22355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D8E53-1404-451C-842F-8EA525FF0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7" y="4235390"/>
            <a:ext cx="7772400" cy="22355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120AB9-5925-94AD-1782-C20F93604458}"/>
              </a:ext>
            </a:extLst>
          </p:cNvPr>
          <p:cNvSpPr txBox="1"/>
          <p:nvPr/>
        </p:nvSpPr>
        <p:spPr>
          <a:xfrm>
            <a:off x="5126641" y="273973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Alpha=0.75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F6FF0-1651-FE76-19E6-8FBED9111C4F}"/>
              </a:ext>
            </a:extLst>
          </p:cNvPr>
          <p:cNvSpPr txBox="1"/>
          <p:nvPr/>
        </p:nvSpPr>
        <p:spPr>
          <a:xfrm>
            <a:off x="5225496" y="386605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Alpha=0.99</a:t>
            </a:r>
          </a:p>
        </p:txBody>
      </p:sp>
    </p:spTree>
    <p:extLst>
      <p:ext uri="{BB962C8B-B14F-4D97-AF65-F5344CB8AC3E}">
        <p14:creationId xmlns:p14="http://schemas.microsoft.com/office/powerpoint/2010/main" val="50721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CCA4-9B82-BE71-218B-E7B30305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8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Avidity Barrier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5C90E-A696-E140-E533-B719097C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80" y="1809372"/>
            <a:ext cx="5772011" cy="3545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D2DCE-2C31-959D-27DD-4230C1BFD91B}"/>
              </a:ext>
            </a:extLst>
          </p:cNvPr>
          <p:cNvSpPr txBox="1"/>
          <p:nvPr/>
        </p:nvSpPr>
        <p:spPr>
          <a:xfrm>
            <a:off x="181325" y="1631242"/>
            <a:ext cx="516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Avidity barrier = concentration at which bivalent</a:t>
            </a:r>
          </a:p>
          <a:p>
            <a:r>
              <a:rPr lang="en-US" b="1" dirty="0"/>
              <a:t>Reaches maximum – concentration at which</a:t>
            </a:r>
          </a:p>
          <a:p>
            <a:r>
              <a:rPr lang="en-US" b="1" dirty="0"/>
              <a:t>monovalent reaches maximum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7D031D-B456-EB1D-0A39-1A092E1CC173}"/>
              </a:ext>
            </a:extLst>
          </p:cNvPr>
          <p:cNvCxnSpPr/>
          <p:nvPr/>
        </p:nvCxnSpPr>
        <p:spPr>
          <a:xfrm>
            <a:off x="9464635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E44A7-CC4A-B2F9-EE61-5648ADF1EB49}"/>
              </a:ext>
            </a:extLst>
          </p:cNvPr>
          <p:cNvCxnSpPr/>
          <p:nvPr/>
        </p:nvCxnSpPr>
        <p:spPr>
          <a:xfrm>
            <a:off x="10816442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68AAD794-8B16-3FEE-B2F4-D96146011779}"/>
              </a:ext>
            </a:extLst>
          </p:cNvPr>
          <p:cNvSpPr/>
          <p:nvPr/>
        </p:nvSpPr>
        <p:spPr>
          <a:xfrm rot="5400000">
            <a:off x="9998035" y="5213271"/>
            <a:ext cx="285008" cy="1472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3181E-DDF5-2EED-AA49-BB2EED853DF5}"/>
              </a:ext>
            </a:extLst>
          </p:cNvPr>
          <p:cNvSpPr txBox="1"/>
          <p:nvPr/>
        </p:nvSpPr>
        <p:spPr>
          <a:xfrm>
            <a:off x="9404271" y="6175220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Avidity Barrier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F0BCA-1421-8F53-0E14-BAA107CE2D43}"/>
              </a:ext>
            </a:extLst>
          </p:cNvPr>
          <p:cNvSpPr txBox="1"/>
          <p:nvPr/>
        </p:nvSpPr>
        <p:spPr>
          <a:xfrm>
            <a:off x="68046" y="3038381"/>
            <a:ext cx="5107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Expectations: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Barrier large for high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Barrier increases with strength of avidity (k2)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CB4FD-6FF7-1CF6-68DC-EC3E6BE5F959}"/>
              </a:ext>
            </a:extLst>
          </p:cNvPr>
          <p:cNvSpPr txBox="1"/>
          <p:nvPr/>
        </p:nvSpPr>
        <p:spPr>
          <a:xfrm>
            <a:off x="181325" y="4353187"/>
            <a:ext cx="40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the relationship with affinity?</a:t>
            </a:r>
          </a:p>
        </p:txBody>
      </p:sp>
    </p:spTree>
    <p:extLst>
      <p:ext uri="{BB962C8B-B14F-4D97-AF65-F5344CB8AC3E}">
        <p14:creationId xmlns:p14="http://schemas.microsoft.com/office/powerpoint/2010/main" val="120779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FA54C-A46B-D779-E6CD-A4F8889E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6" y="1838868"/>
            <a:ext cx="11056688" cy="3180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0CFC3-291F-1629-1A88-482A09240CB8}"/>
              </a:ext>
            </a:extLst>
          </p:cNvPr>
          <p:cNvSpPr txBox="1"/>
          <p:nvPr/>
        </p:nvSpPr>
        <p:spPr>
          <a:xfrm>
            <a:off x="1938676" y="318984"/>
            <a:ext cx="8314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Size of Avidity Barrier Increases with Affinity</a:t>
            </a:r>
          </a:p>
        </p:txBody>
      </p:sp>
    </p:spTree>
    <p:extLst>
      <p:ext uri="{BB962C8B-B14F-4D97-AF65-F5344CB8AC3E}">
        <p14:creationId xmlns:p14="http://schemas.microsoft.com/office/powerpoint/2010/main" val="645645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F69C-A248-0B6C-0F6E-D411FA32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Synapse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B2744-C660-E795-B00F-6C8F3FCB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2111456"/>
            <a:ext cx="5176838" cy="362378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CDDC1B-37EF-2835-C86C-4E3ADCA2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31" y="2363392"/>
            <a:ext cx="5294582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54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65A5-803D-3F4B-BD15-B6E4C662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Optimal Affinity for ADCC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7C63E323-47A4-9A9B-423E-553D23112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80" y="1599211"/>
            <a:ext cx="6216197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A892404-10D7-6DA2-9BE0-BBDE97D3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82"/>
          <a:stretch/>
        </p:blipFill>
        <p:spPr>
          <a:xfrm>
            <a:off x="7500167" y="1108710"/>
            <a:ext cx="3632653" cy="5658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41A27A-8BC5-F763-F2F8-4249D0A1EC64}"/>
              </a:ext>
            </a:extLst>
          </p:cNvPr>
          <p:cNvSpPr txBox="1"/>
          <p:nvPr/>
        </p:nvSpPr>
        <p:spPr>
          <a:xfrm flipH="1">
            <a:off x="7500167" y="3753295"/>
            <a:ext cx="466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A3BC2-5580-F8F1-965C-7C55A5BB5472}"/>
              </a:ext>
            </a:extLst>
          </p:cNvPr>
          <p:cNvSpPr txBox="1"/>
          <p:nvPr/>
        </p:nvSpPr>
        <p:spPr>
          <a:xfrm>
            <a:off x="2001794" y="6488668"/>
            <a:ext cx="463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pubmed.ncbi.nlm.nih.gov</a:t>
            </a:r>
            <a:r>
              <a:rPr lang="en-US" dirty="0"/>
              <a:t>/27322177/</a:t>
            </a:r>
          </a:p>
        </p:txBody>
      </p:sp>
    </p:spTree>
    <p:extLst>
      <p:ext uri="{BB962C8B-B14F-4D97-AF65-F5344CB8AC3E}">
        <p14:creationId xmlns:p14="http://schemas.microsoft.com/office/powerpoint/2010/main" val="3020253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B287AE-9220-6CB8-1256-A269435B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70" y="467880"/>
            <a:ext cx="7508669" cy="566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48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DB8706-6D78-794A-6F1F-590D7FD42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545263"/>
            <a:ext cx="7772400" cy="576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23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7EB7-186A-A82F-C736-D353B252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Synapse Model Fits to Mazor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35201-1F99-1B4D-ADC9-2C9E24A6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9" y="2088176"/>
            <a:ext cx="7772400" cy="3814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70010-0AC2-63B0-87D9-96CCFC5B23F5}"/>
              </a:ext>
            </a:extLst>
          </p:cNvPr>
          <p:cNvSpPr txBox="1"/>
          <p:nvPr/>
        </p:nvSpPr>
        <p:spPr>
          <a:xfrm>
            <a:off x="9246870" y="285750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baseline="-25000" dirty="0"/>
              <a:t>4</a:t>
            </a:r>
            <a:r>
              <a:rPr lang="en-US" sz="2800" dirty="0"/>
              <a:t> = 10</a:t>
            </a:r>
            <a:r>
              <a:rPr lang="en-US" sz="2800" baseline="30000" dirty="0"/>
              <a:t>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89604-4D2D-61E6-5F46-CD747F0FB3D7}"/>
              </a:ext>
            </a:extLst>
          </p:cNvPr>
          <p:cNvSpPr txBox="1"/>
          <p:nvPr/>
        </p:nvSpPr>
        <p:spPr>
          <a:xfrm>
            <a:off x="9246870" y="3626077"/>
            <a:ext cx="1413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baseline="-25000" dirty="0"/>
              <a:t>5</a:t>
            </a:r>
            <a:r>
              <a:rPr lang="en-US" sz="2800" dirty="0"/>
              <a:t> = 10</a:t>
            </a:r>
            <a:r>
              <a:rPr lang="en-US" sz="2800" baseline="30000" dirty="0"/>
              <a:t>-7</a:t>
            </a:r>
          </a:p>
        </p:txBody>
      </p:sp>
    </p:spTree>
    <p:extLst>
      <p:ext uri="{BB962C8B-B14F-4D97-AF65-F5344CB8AC3E}">
        <p14:creationId xmlns:p14="http://schemas.microsoft.com/office/powerpoint/2010/main" val="355166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1728</TotalTime>
  <Words>116</Words>
  <Application>Microsoft Macintosh PowerPoint</Application>
  <PresentationFormat>Widescreen</PresentationFormat>
  <Paragraphs>28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Calculating the Avidity Barrier</vt:lpstr>
      <vt:lpstr>PowerPoint Presentation</vt:lpstr>
      <vt:lpstr>Synapse Model</vt:lpstr>
      <vt:lpstr>Optimal Affinity for ADCC</vt:lpstr>
      <vt:lpstr>PowerPoint Presentation</vt:lpstr>
      <vt:lpstr>PowerPoint Presentation</vt:lpstr>
      <vt:lpstr>Synapse Model Fits to Mazor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Heirene</dc:creator>
  <cp:lastModifiedBy>Luke Heirene</cp:lastModifiedBy>
  <cp:revision>7</cp:revision>
  <dcterms:created xsi:type="dcterms:W3CDTF">2024-10-18T08:11:21Z</dcterms:created>
  <dcterms:modified xsi:type="dcterms:W3CDTF">2024-11-01T11:25:32Z</dcterms:modified>
</cp:coreProperties>
</file>